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7772400" cy="10058400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89BF3CC-AB16-47B7-A484-75FD5E42CD72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 vert="eaVert">
            <a:noAutofit/>
          </a:bodyPr>
          <a:lstStyle>
            <a:lvl1pPr algn="l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EF3FE3D1-9204-4C96-BD4C-6E8D76A920EC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 vert="eaVert">
            <a:noAutofit/>
          </a:bodyPr>
          <a:lstStyle>
            <a:lvl1pPr indent="0" algn="ctr" defTabSz="457200">
              <a:lnSpc>
                <a:spcPct val="100000"/>
              </a:lnSpc>
              <a:buNone/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 vert="eaVert">
            <a:noAutofit/>
          </a:bodyPr>
          <a:lstStyle>
            <a:lvl1pPr algn="l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B4680A4-924D-4A3C-81E0-FFC106519CA6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CA2601A-BAD8-4169-83FC-3527D6765596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4000" b="1" u="none" strike="noStrike" cap="all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4000" b="1" u="none" strike="noStrike" cap="all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4000" b="1" u="none" strike="noStrike" cap="all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45720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  <a:defRPr lang="en-US" sz="2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en-US" sz="20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2000" b="0" u="none" strike="noStrike">
              <a:solidFill>
                <a:schemeClr val="dk1">
                  <a:tint val="7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5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221AA59-F406-4A72-8AD5-DF272DDE4C88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1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67B1DCC-42D6-4864-B9BB-FCCA6E492615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457200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  <a:defRPr lang="en-US" sz="2400" b="1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en-US" sz="24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  <a:tabLst>
                <a:tab pos="0" algn="l"/>
              </a:tabLst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  <a:tabLst>
                <a:tab pos="0" algn="l"/>
              </a:tabLst>
              <a:def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  <a:tabLst>
                <a:tab pos="0" algn="l"/>
              </a:tabLst>
              <a:def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  <a:tabLst>
                <a:tab pos="0" algn="l"/>
              </a:tabLst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457200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  <a:defRPr lang="en-US" sz="2400" b="1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r>
              <a:rPr lang="en-US" sz="24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  <a:tabLst>
                <a:tab pos="0" algn="l"/>
              </a:tabLst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  <a:tabLst>
                <a:tab pos="0" algn="l"/>
              </a:tabLst>
              <a:def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  <a:tabLst>
                <a:tab pos="0" algn="l"/>
              </a:tabLst>
              <a:def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  <a:tabLst>
                <a:tab pos="0" algn="l"/>
              </a:tabLst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  <a:tabLst>
                <a:tab pos="0" algn="l"/>
              </a:tabLst>
            </a:pPr>
            <a:r>
              <a:rPr lang="en-US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9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AADB60F-B0C7-4B8B-AB59-4FE5BAF6F9D2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 defTabSz="457200">
              <a:lnSpc>
                <a:spcPct val="100000"/>
              </a:lnSpc>
              <a:buNone/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ctr" defTabSz="457200">
              <a:lnSpc>
                <a:spcPct val="100000"/>
              </a:lnSpc>
              <a:buNone/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EAC9C288-7A61-4DF2-81AB-36F2A8A0B8F5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939F7AE-0160-4510-BF7C-CF627E7A088A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algn="ctr" defTabSz="457200">
              <a:buNone/>
              <a:def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ctr" defTabSz="457200">
              <a:buNone/>
            </a:pPr>
            <a:r>
              <a:rPr lang="en-US" sz="4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title text format</a:t>
            </a:r>
            <a:endParaRPr lang="en-US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8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 algn="l" defTabSz="457200">
              <a:spcBef>
                <a:spcPts val="641"/>
              </a:spcBef>
              <a:buClr>
                <a:srgbClr val="000000"/>
              </a:buClr>
              <a:buFont typeface="Arial"/>
              <a:buChar char="•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spcBef>
                <a:spcPts val="561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spcBef>
                <a:spcPts val="479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spcBef>
                <a:spcPts val="400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spcBef>
                <a:spcPts val="400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  <a:lvl6pPr lvl="5" algn="l" defTabSz="4572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6pPr>
            <a:lvl7pPr lvl="6" algn="l" defTabSz="4572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7pPr>
          </a:lstStyle>
          <a:p>
            <a:pPr marL="343080" indent="-343080" algn="l" defTabSz="457200"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outline text format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864000" lvl="1" indent="-324000" algn="l" defTabSz="457200">
              <a:spcBef>
                <a:spcPts val="561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Outline Level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296000" lvl="2" indent="-288000" algn="l" defTabSz="457200">
              <a:spcBef>
                <a:spcPts val="47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Outline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728000" lvl="3" indent="-216000" algn="l" defTabSz="457200">
              <a:spcBef>
                <a:spcPts val="40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Outline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160000" lvl="4" indent="-216000" algn="l" defTabSz="457200">
              <a:spcBef>
                <a:spcPts val="40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Outline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592000" lvl="5" indent="-216000" algn="l" defTabSz="4572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Sixth Outline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3024000" lvl="6" indent="-216000" algn="l" defTabSz="4572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Seventh Outline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2000" b="1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20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2000" b="1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algn="l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  <a:def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def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  <a:def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</a:lstStyle>
          <a:p>
            <a:pPr marL="343080" indent="-343080" algn="l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743040" lvl="1" indent="-285840" algn="l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lang="en-US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level</a:t>
            </a:r>
            <a:endParaRPr lang="en-US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143000" lvl="2" indent="-228600" algn="l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level</a:t>
            </a:r>
            <a:endParaRPr lang="en-US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600200" lvl="3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057400" lvl="4" indent="-228600" algn="l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level</a:t>
            </a:r>
            <a:endParaRPr lang="en-US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457200">
              <a:lnSpc>
                <a:spcPct val="100000"/>
              </a:lnSpc>
              <a:spcBef>
                <a:spcPts val="281"/>
              </a:spcBef>
              <a:buNone/>
              <a:tabLst>
                <a:tab pos="0" algn="l"/>
              </a:tabLst>
              <a:defRPr lang="en-US" sz="1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spcBef>
                <a:spcPts val="28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3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4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7DADF6B-F1F4-4641-B46D-E33385DA0C02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2000" b="1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20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title style</a:t>
            </a:r>
            <a:endParaRPr lang="en-US" sz="2000" b="1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algn="l" defTabSz="457200">
              <a:spcBef>
                <a:spcPts val="28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  <a:lvl2pPr lvl="1" algn="l" defTabSz="457200">
              <a:spcBef>
                <a:spcPts val="561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2pPr>
            <a:lvl3pPr lvl="2" algn="l" defTabSz="457200">
              <a:spcBef>
                <a:spcPts val="479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3pPr>
            <a:lvl4pPr lvl="3" algn="l" defTabSz="457200">
              <a:spcBef>
                <a:spcPts val="400"/>
              </a:spcBef>
              <a:buClr>
                <a:srgbClr val="000000"/>
              </a:buClr>
              <a:buSzPct val="75000"/>
              <a:buFont typeface="Symbol" charset="2"/>
              <a:buChar char="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4pPr>
            <a:lvl5pPr lvl="4" algn="l" defTabSz="457200">
              <a:spcBef>
                <a:spcPts val="400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5pPr>
            <a:lvl6pPr lvl="5" algn="l" defTabSz="4572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6pPr>
            <a:lvl7pPr lvl="6" algn="l" defTabSz="4572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  <a:def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7pPr>
          </a:lstStyle>
          <a:p>
            <a:pPr algn="l" defTabSz="457200">
              <a:spcBef>
                <a:spcPts val="28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outline text format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457200" lvl="1" algn="l" defTabSz="457200">
              <a:spcBef>
                <a:spcPts val="561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Outline Level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914400" lvl="2" algn="l" defTabSz="457200">
              <a:spcBef>
                <a:spcPts val="47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Outline Level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371600" lvl="3" algn="l" defTabSz="457200">
              <a:spcBef>
                <a:spcPts val="40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Outline Level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828800" lvl="4" algn="l" defTabSz="457200">
              <a:spcBef>
                <a:spcPts val="40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Outline Level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286000" lvl="5" algn="l" defTabSz="4572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Sixth Outline Level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2743200" lvl="6" algn="l" defTabSz="4572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Seventh Outline Level</a:t>
            </a:r>
            <a:endParaRPr lang="en-US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>
            <a:lvl1pPr indent="0" algn="l" defTabSz="457200">
              <a:lnSpc>
                <a:spcPct val="100000"/>
              </a:lnSpc>
              <a:spcBef>
                <a:spcPts val="281"/>
              </a:spcBef>
              <a:buNone/>
              <a:tabLst>
                <a:tab pos="0" algn="l"/>
              </a:tabLst>
              <a:defRPr lang="en-US" sz="1400" b="0" u="none" strike="noStrike">
                <a:solidFill>
                  <a:schemeClr val="dk1"/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spcBef>
                <a:spcPts val="281"/>
              </a:spcBef>
              <a:buNone/>
              <a:tabLst>
                <a:tab pos="0" algn="l"/>
              </a:tabLst>
            </a:pPr>
            <a:r>
              <a:rPr lang="en-US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Master text styles</a:t>
            </a:r>
            <a:endParaRPr lang="en-US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l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l" defTabSz="457200">
              <a:lnSpc>
                <a:spcPct val="100000"/>
              </a:lnSpc>
              <a:buNone/>
            </a:pPr>
            <a:r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9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0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1FAEB5F-08BA-4487-85E1-A61428D27085}" type="slidenum">
              <a:rPr lang="en-US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9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9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9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9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9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9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8F7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1" descr="masterplan.png"/>
          <p:cNvPicPr/>
          <p:nvPr/>
        </p:nvPicPr>
        <p:blipFill>
          <a:blip r:embed="rId1"/>
          <a:stretch/>
        </p:blipFill>
        <p:spPr>
          <a:xfrm>
            <a:off x="6172200" y="0"/>
            <a:ext cx="601920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2" name="TextBox 2"/>
          <p:cNvSpPr/>
          <p:nvPr/>
        </p:nvSpPr>
        <p:spPr>
          <a:xfrm>
            <a:off x="594360" y="502920"/>
            <a:ext cx="411444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BEN TRE ECO B&amp;B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" name="TextBox 3"/>
          <p:cNvSpPr/>
          <p:nvPr/>
        </p:nvSpPr>
        <p:spPr>
          <a:xfrm>
            <a:off x="594360" y="1234440"/>
            <a:ext cx="5486040" cy="1325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30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Build a destination,</a:t>
            </a:r>
            <a:endParaRPr lang="en-US" sz="3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30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not just a room inventory.</a:t>
            </a:r>
            <a:endParaRPr lang="en-US" sz="3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" name="TextBox 4"/>
          <p:cNvSpPr/>
          <p:nvPr/>
        </p:nvSpPr>
        <p:spPr>
          <a:xfrm>
            <a:off x="594360" y="2788920"/>
            <a:ext cx="5394600" cy="50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4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Eco B&amp;B + F&amp;B + wellness + events + orchard &amp; river experiences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" name="TextBox 5"/>
          <p:cNvSpPr/>
          <p:nvPr/>
        </p:nvSpPr>
        <p:spPr>
          <a:xfrm>
            <a:off x="594360" y="3749040"/>
            <a:ext cx="1234080" cy="36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9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1.5 ha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" name="TextBox 6"/>
          <p:cNvSpPr/>
          <p:nvPr/>
        </p:nvSpPr>
        <p:spPr>
          <a:xfrm>
            <a:off x="594360" y="4133160"/>
            <a:ext cx="12340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9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Site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" name="TextBox 7"/>
          <p:cNvSpPr/>
          <p:nvPr/>
        </p:nvSpPr>
        <p:spPr>
          <a:xfrm>
            <a:off x="2011680" y="3749040"/>
            <a:ext cx="1234080" cy="36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9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35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" name="TextBox 8"/>
          <p:cNvSpPr/>
          <p:nvPr/>
        </p:nvSpPr>
        <p:spPr>
          <a:xfrm>
            <a:off x="2011680" y="4133160"/>
            <a:ext cx="12340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9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Keys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" name="TextBox 9"/>
          <p:cNvSpPr/>
          <p:nvPr/>
        </p:nvSpPr>
        <p:spPr>
          <a:xfrm>
            <a:off x="3429000" y="3749040"/>
            <a:ext cx="1234080" cy="36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9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8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" name="TextBox 10"/>
          <p:cNvSpPr/>
          <p:nvPr/>
        </p:nvSpPr>
        <p:spPr>
          <a:xfrm>
            <a:off x="3429000" y="4133160"/>
            <a:ext cx="12340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9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Revenue streams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" name="TextBox 11"/>
          <p:cNvSpPr/>
          <p:nvPr/>
        </p:nvSpPr>
        <p:spPr>
          <a:xfrm>
            <a:off x="4846320" y="3749040"/>
            <a:ext cx="1234080" cy="36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9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$2.50m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" name="TextBox 12"/>
          <p:cNvSpPr/>
          <p:nvPr/>
        </p:nvSpPr>
        <p:spPr>
          <a:xfrm>
            <a:off x="4846320" y="4133160"/>
            <a:ext cx="1234080" cy="22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9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Development cost</a:t>
            </a:r>
            <a:endParaRPr lang="en-US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" name="TextBox 13"/>
          <p:cNvSpPr/>
          <p:nvPr/>
        </p:nvSpPr>
        <p:spPr>
          <a:xfrm>
            <a:off x="594360" y="5925240"/>
            <a:ext cx="3474360" cy="255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B92B56"/>
                </a:solidFill>
                <a:effectLst/>
                <a:uFillTx/>
                <a:latin typeface="Aptos"/>
              </a:rPr>
              <a:t>Investor Teaser  •  Base Case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" name="TextBox 14"/>
          <p:cNvSpPr/>
          <p:nvPr/>
        </p:nvSpPr>
        <p:spPr>
          <a:xfrm>
            <a:off x="594360" y="6510600"/>
            <a:ext cx="502884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1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BEN TRE ECO B&amp;B  •  INVESTOR TEASER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" name="TextBox 15"/>
          <p:cNvSpPr/>
          <p:nvPr/>
        </p:nvSpPr>
        <p:spPr>
          <a:xfrm>
            <a:off x="11201400" y="6473880"/>
            <a:ext cx="31968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r"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1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8F7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1"/>
          <p:cNvSpPr/>
          <p:nvPr/>
        </p:nvSpPr>
        <p:spPr>
          <a:xfrm>
            <a:off x="594360" y="320040"/>
            <a:ext cx="50288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INVESTMENT SNAPSHOT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" name="TextBox 2"/>
          <p:cNvSpPr/>
          <p:nvPr/>
        </p:nvSpPr>
        <p:spPr>
          <a:xfrm>
            <a:off x="594360" y="621720"/>
            <a:ext cx="10972440" cy="486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6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Light Asset project with 8 sources of revenue generated</a:t>
            </a:r>
            <a:endParaRPr lang="en-US" sz="2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" name="TextBox 3"/>
          <p:cNvSpPr/>
          <p:nvPr/>
        </p:nvSpPr>
        <p:spPr>
          <a:xfrm>
            <a:off x="594360" y="1298520"/>
            <a:ext cx="1097244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35-key low-density hospitality concept, neo vào cảnh quan vườn nhiệt đới và trải nghiệm ven sông.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" name="Rounded Rectangle 4"/>
          <p:cNvSpPr/>
          <p:nvPr/>
        </p:nvSpPr>
        <p:spPr>
          <a:xfrm>
            <a:off x="594360" y="1901880"/>
            <a:ext cx="2029680" cy="14810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80" name="TextBox 5"/>
          <p:cNvSpPr/>
          <p:nvPr/>
        </p:nvSpPr>
        <p:spPr>
          <a:xfrm>
            <a:off x="758880" y="2066400"/>
            <a:ext cx="170028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$2.50m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" name="TextBox 6"/>
          <p:cNvSpPr/>
          <p:nvPr/>
        </p:nvSpPr>
        <p:spPr>
          <a:xfrm>
            <a:off x="758880" y="2496240"/>
            <a:ext cx="1984320" cy="243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Total development cost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" name="TextBox 7"/>
          <p:cNvSpPr/>
          <p:nvPr/>
        </p:nvSpPr>
        <p:spPr>
          <a:xfrm>
            <a:off x="758880" y="2816280"/>
            <a:ext cx="1700280" cy="49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Bao gồm $0.50m giá trị đất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" name="Rounded Rectangle 8"/>
          <p:cNvSpPr/>
          <p:nvPr/>
        </p:nvSpPr>
        <p:spPr>
          <a:xfrm>
            <a:off x="2862000" y="1901880"/>
            <a:ext cx="2029680" cy="14810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84" name="TextBox 9"/>
          <p:cNvSpPr/>
          <p:nvPr/>
        </p:nvSpPr>
        <p:spPr>
          <a:xfrm>
            <a:off x="3026520" y="2066400"/>
            <a:ext cx="170028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$3.70m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" name="TextBox 10"/>
          <p:cNvSpPr/>
          <p:nvPr/>
        </p:nvSpPr>
        <p:spPr>
          <a:xfrm>
            <a:off x="3026520" y="2496240"/>
            <a:ext cx="170028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Year 5 revenue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" name="TextBox 11"/>
          <p:cNvSpPr/>
          <p:nvPr/>
        </p:nvSpPr>
        <p:spPr>
          <a:xfrm>
            <a:off x="3026520" y="2816280"/>
            <a:ext cx="1700280" cy="49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Base case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" name="Rounded Rectangle 12"/>
          <p:cNvSpPr/>
          <p:nvPr/>
        </p:nvSpPr>
        <p:spPr>
          <a:xfrm>
            <a:off x="5129640" y="1901880"/>
            <a:ext cx="2029680" cy="14810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88" name="TextBox 13"/>
          <p:cNvSpPr/>
          <p:nvPr/>
        </p:nvSpPr>
        <p:spPr>
          <a:xfrm>
            <a:off x="5294520" y="2066400"/>
            <a:ext cx="170028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$1.08m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" name="TextBox 14"/>
          <p:cNvSpPr/>
          <p:nvPr/>
        </p:nvSpPr>
        <p:spPr>
          <a:xfrm>
            <a:off x="5294520" y="2496240"/>
            <a:ext cx="170028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Year 5 EBITDA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" name="TextBox 15"/>
          <p:cNvSpPr/>
          <p:nvPr/>
        </p:nvSpPr>
        <p:spPr>
          <a:xfrm>
            <a:off x="5294520" y="2816280"/>
            <a:ext cx="1700280" cy="49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29.1% EBITDA margin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" name="Rounded Rectangle 16"/>
          <p:cNvSpPr/>
          <p:nvPr/>
        </p:nvSpPr>
        <p:spPr>
          <a:xfrm>
            <a:off x="7397640" y="1901880"/>
            <a:ext cx="2029680" cy="14810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92" name="TextBox 17"/>
          <p:cNvSpPr/>
          <p:nvPr/>
        </p:nvSpPr>
        <p:spPr>
          <a:xfrm>
            <a:off x="7562160" y="2066400"/>
            <a:ext cx="170028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12.4%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" name="TextBox 18"/>
          <p:cNvSpPr/>
          <p:nvPr/>
        </p:nvSpPr>
        <p:spPr>
          <a:xfrm>
            <a:off x="7562160" y="2496240"/>
            <a:ext cx="170028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Project IRR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" name="TextBox 19"/>
          <p:cNvSpPr/>
          <p:nvPr/>
        </p:nvSpPr>
        <p:spPr>
          <a:xfrm>
            <a:off x="7562160" y="2816280"/>
            <a:ext cx="1700280" cy="49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5-year, unlevered, no terminal value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" name="Rounded Rectangle 20"/>
          <p:cNvSpPr/>
          <p:nvPr/>
        </p:nvSpPr>
        <p:spPr>
          <a:xfrm>
            <a:off x="9665280" y="1901880"/>
            <a:ext cx="2029680" cy="14810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96" name="TextBox 21"/>
          <p:cNvSpPr/>
          <p:nvPr/>
        </p:nvSpPr>
        <p:spPr>
          <a:xfrm>
            <a:off x="9829800" y="2066400"/>
            <a:ext cx="170028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3.86 yrs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" name="TextBox 22"/>
          <p:cNvSpPr/>
          <p:nvPr/>
        </p:nvSpPr>
        <p:spPr>
          <a:xfrm>
            <a:off x="9829800" y="2496240"/>
            <a:ext cx="170028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Payback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" name="TextBox 23"/>
          <p:cNvSpPr/>
          <p:nvPr/>
        </p:nvSpPr>
        <p:spPr>
          <a:xfrm>
            <a:off x="9829800" y="2816280"/>
            <a:ext cx="1700280" cy="493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Cumulative EBITDA basis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" name="TextBox 24"/>
          <p:cNvSpPr/>
          <p:nvPr/>
        </p:nvSpPr>
        <p:spPr>
          <a:xfrm>
            <a:off x="594360" y="3794760"/>
            <a:ext cx="2834640" cy="318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Investment thesis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" name="TextBox 25"/>
          <p:cNvSpPr/>
          <p:nvPr/>
        </p:nvSpPr>
        <p:spPr>
          <a:xfrm>
            <a:off x="594360" y="4224600"/>
            <a:ext cx="5577480" cy="114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3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• Multiple demand engines reduce dependence on room nights.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lang="en-US" sz="13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• Revenue grows from $1.53m in Year 1 to $3.70m in Year 5.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3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• Capital recovery occurs during Year 4 on a cumulative EBITDA basis.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" name="TextBox 26"/>
          <p:cNvSpPr/>
          <p:nvPr/>
        </p:nvSpPr>
        <p:spPr>
          <a:xfrm>
            <a:off x="6537960" y="3794760"/>
            <a:ext cx="219420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Year 5 revenue mix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" name="TextBox 27"/>
          <p:cNvSpPr/>
          <p:nvPr/>
        </p:nvSpPr>
        <p:spPr>
          <a:xfrm>
            <a:off x="6537960" y="4224600"/>
            <a:ext cx="1828440" cy="54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32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~79%</a:t>
            </a:r>
            <a:endParaRPr lang="en-US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" name="TextBox 28"/>
          <p:cNvSpPr/>
          <p:nvPr/>
        </p:nvSpPr>
        <p:spPr>
          <a:xfrm>
            <a:off x="8275320" y="4352400"/>
            <a:ext cx="2194200" cy="292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non-room revenue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" name="TextBox 29"/>
          <p:cNvSpPr/>
          <p:nvPr/>
        </p:nvSpPr>
        <p:spPr>
          <a:xfrm>
            <a:off x="6537960" y="4919400"/>
            <a:ext cx="4114440" cy="658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3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Events + catering: $1.20m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3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F&amp;B + café: $1.09m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" name="TextBox 30"/>
          <p:cNvSpPr/>
          <p:nvPr/>
        </p:nvSpPr>
        <p:spPr>
          <a:xfrm>
            <a:off x="594360" y="6510600"/>
            <a:ext cx="502884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1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BEN TRE ECO B&amp;B  •  INVESTOR TEASER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" name="TextBox 31"/>
          <p:cNvSpPr/>
          <p:nvPr/>
        </p:nvSpPr>
        <p:spPr>
          <a:xfrm>
            <a:off x="11201400" y="6473880"/>
            <a:ext cx="31968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r"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2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8F7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extBox 1"/>
          <p:cNvSpPr/>
          <p:nvPr/>
        </p:nvSpPr>
        <p:spPr>
          <a:xfrm>
            <a:off x="594360" y="320040"/>
            <a:ext cx="50288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CONCEPT &amp; POSITIONING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" name="TextBox 2"/>
          <p:cNvSpPr/>
          <p:nvPr/>
        </p:nvSpPr>
        <p:spPr>
          <a:xfrm>
            <a:off x="594360" y="621720"/>
            <a:ext cx="10972440" cy="639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“More than a stay” — điểm đến cuối tuần đa trải nghiệm</a:t>
            </a:r>
            <a:endParaRPr lang="en-US" sz="2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" name="TextBox 3"/>
          <p:cNvSpPr/>
          <p:nvPr/>
        </p:nvSpPr>
        <p:spPr>
          <a:xfrm>
            <a:off x="594360" y="1298520"/>
            <a:ext cx="1097244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Đủ gần đô thị để thuận tiện, đủ xanh để tạo cảm giác escape, và đủ hoạt động cho cả khách lưu trú lẫn khách địa phương.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10" name="Picture 4" descr="masterplan.png"/>
          <p:cNvPicPr/>
          <p:nvPr/>
        </p:nvPicPr>
        <p:blipFill>
          <a:blip r:embed="rId1"/>
          <a:stretch/>
        </p:blipFill>
        <p:spPr>
          <a:xfrm>
            <a:off x="594360" y="1847160"/>
            <a:ext cx="5714640" cy="41601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1" name="Rounded Rectangle 5"/>
          <p:cNvSpPr/>
          <p:nvPr/>
        </p:nvSpPr>
        <p:spPr>
          <a:xfrm>
            <a:off x="6602040" y="1847160"/>
            <a:ext cx="2175840" cy="859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12" name="TextBox 6"/>
          <p:cNvSpPr/>
          <p:nvPr/>
        </p:nvSpPr>
        <p:spPr>
          <a:xfrm>
            <a:off x="6766560" y="2011680"/>
            <a:ext cx="18468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15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" name="TextBox 7"/>
          <p:cNvSpPr/>
          <p:nvPr/>
        </p:nvSpPr>
        <p:spPr>
          <a:xfrm>
            <a:off x="6766560" y="2441520"/>
            <a:ext cx="18468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Single Rooms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" name="Rounded Rectangle 8"/>
          <p:cNvSpPr/>
          <p:nvPr/>
        </p:nvSpPr>
        <p:spPr>
          <a:xfrm>
            <a:off x="9025200" y="1847160"/>
            <a:ext cx="2175840" cy="859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15" name="TextBox 9"/>
          <p:cNvSpPr/>
          <p:nvPr/>
        </p:nvSpPr>
        <p:spPr>
          <a:xfrm>
            <a:off x="9189720" y="2011680"/>
            <a:ext cx="18468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15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" name="TextBox 10"/>
          <p:cNvSpPr/>
          <p:nvPr/>
        </p:nvSpPr>
        <p:spPr>
          <a:xfrm>
            <a:off x="9189720" y="2441520"/>
            <a:ext cx="18468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Double Rooms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" name="Rounded Rectangle 11"/>
          <p:cNvSpPr/>
          <p:nvPr/>
        </p:nvSpPr>
        <p:spPr>
          <a:xfrm>
            <a:off x="6602040" y="2871360"/>
            <a:ext cx="2175840" cy="859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18" name="TextBox 12"/>
          <p:cNvSpPr/>
          <p:nvPr/>
        </p:nvSpPr>
        <p:spPr>
          <a:xfrm>
            <a:off x="6766560" y="3035880"/>
            <a:ext cx="18468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5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" name="TextBox 13"/>
          <p:cNvSpPr/>
          <p:nvPr/>
        </p:nvSpPr>
        <p:spPr>
          <a:xfrm>
            <a:off x="6766560" y="3465720"/>
            <a:ext cx="18468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Premium Villas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" name="Rounded Rectangle 14"/>
          <p:cNvSpPr/>
          <p:nvPr/>
        </p:nvSpPr>
        <p:spPr>
          <a:xfrm>
            <a:off x="9025200" y="2871360"/>
            <a:ext cx="2175840" cy="859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21" name="TextBox 15"/>
          <p:cNvSpPr/>
          <p:nvPr/>
        </p:nvSpPr>
        <p:spPr>
          <a:xfrm>
            <a:off x="9189720" y="3035880"/>
            <a:ext cx="18468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F&amp;B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2" name="TextBox 16"/>
          <p:cNvSpPr/>
          <p:nvPr/>
        </p:nvSpPr>
        <p:spPr>
          <a:xfrm>
            <a:off x="9189720" y="3465720"/>
            <a:ext cx="18468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Restaurant + Coffee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" name="Rounded Rectangle 17"/>
          <p:cNvSpPr/>
          <p:nvPr/>
        </p:nvSpPr>
        <p:spPr>
          <a:xfrm>
            <a:off x="6602040" y="3895200"/>
            <a:ext cx="2175840" cy="859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24" name="TextBox 18"/>
          <p:cNvSpPr/>
          <p:nvPr/>
        </p:nvSpPr>
        <p:spPr>
          <a:xfrm>
            <a:off x="6766560" y="4060080"/>
            <a:ext cx="18468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Wellness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" name="TextBox 19"/>
          <p:cNvSpPr/>
          <p:nvPr/>
        </p:nvSpPr>
        <p:spPr>
          <a:xfrm>
            <a:off x="6766560" y="4489560"/>
            <a:ext cx="18468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Spa &amp; Wellness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6" name="Rounded Rectangle 20"/>
          <p:cNvSpPr/>
          <p:nvPr/>
        </p:nvSpPr>
        <p:spPr>
          <a:xfrm>
            <a:off x="9025200" y="3895200"/>
            <a:ext cx="2175840" cy="859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27" name="TextBox 21"/>
          <p:cNvSpPr/>
          <p:nvPr/>
        </p:nvSpPr>
        <p:spPr>
          <a:xfrm>
            <a:off x="9189720" y="4060080"/>
            <a:ext cx="18468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Events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" name="TextBox 22"/>
          <p:cNvSpPr/>
          <p:nvPr/>
        </p:nvSpPr>
        <p:spPr>
          <a:xfrm>
            <a:off x="9189720" y="4489560"/>
            <a:ext cx="18468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Wedding Lawn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" name="Rounded Rectangle 23"/>
          <p:cNvSpPr/>
          <p:nvPr/>
        </p:nvSpPr>
        <p:spPr>
          <a:xfrm>
            <a:off x="6602040" y="4919400"/>
            <a:ext cx="2175840" cy="859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30" name="TextBox 24"/>
          <p:cNvSpPr/>
          <p:nvPr/>
        </p:nvSpPr>
        <p:spPr>
          <a:xfrm>
            <a:off x="6766560" y="5083920"/>
            <a:ext cx="18468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Explore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" name="TextBox 25"/>
          <p:cNvSpPr/>
          <p:nvPr/>
        </p:nvSpPr>
        <p:spPr>
          <a:xfrm>
            <a:off x="6766560" y="5513760"/>
            <a:ext cx="18468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Orchard + River Deck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" name="Rounded Rectangle 26"/>
          <p:cNvSpPr/>
          <p:nvPr/>
        </p:nvSpPr>
        <p:spPr>
          <a:xfrm>
            <a:off x="9025200" y="4919400"/>
            <a:ext cx="2175840" cy="8593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33" name="TextBox 27"/>
          <p:cNvSpPr/>
          <p:nvPr/>
        </p:nvSpPr>
        <p:spPr>
          <a:xfrm>
            <a:off x="9189720" y="5083920"/>
            <a:ext cx="18468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Family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" name="TextBox 28"/>
          <p:cNvSpPr/>
          <p:nvPr/>
        </p:nvSpPr>
        <p:spPr>
          <a:xfrm>
            <a:off x="9189720" y="5513760"/>
            <a:ext cx="18468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Children’s Playground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" name="TextBox 29"/>
          <p:cNvSpPr/>
          <p:nvPr/>
        </p:nvSpPr>
        <p:spPr>
          <a:xfrm>
            <a:off x="6602040" y="5989320"/>
            <a:ext cx="475452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Core promise:  NATURE  •  CULTURE  •  WELLNESS  •  COMMUNITY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" name="TextBox 30"/>
          <p:cNvSpPr/>
          <p:nvPr/>
        </p:nvSpPr>
        <p:spPr>
          <a:xfrm>
            <a:off x="594360" y="6510600"/>
            <a:ext cx="502884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1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BEN TRE ECO B&amp;B  •  INVESTOR TEASER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7" name="TextBox 31"/>
          <p:cNvSpPr/>
          <p:nvPr/>
        </p:nvSpPr>
        <p:spPr>
          <a:xfrm>
            <a:off x="11201400" y="6473880"/>
            <a:ext cx="31968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r"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3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8F7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Box 1"/>
          <p:cNvSpPr/>
          <p:nvPr/>
        </p:nvSpPr>
        <p:spPr>
          <a:xfrm>
            <a:off x="594360" y="320040"/>
            <a:ext cx="50288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GROWTH &amp; PROFITABILITY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" name="TextBox 2"/>
          <p:cNvSpPr/>
          <p:nvPr/>
        </p:nvSpPr>
        <p:spPr>
          <a:xfrm>
            <a:off x="594360" y="621720"/>
            <a:ext cx="10972440" cy="658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6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Base case scales through ramp-up, not “super ADR”</a:t>
            </a:r>
            <a:endParaRPr lang="en-US" sz="2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" name="TextBox 3"/>
          <p:cNvSpPr/>
          <p:nvPr/>
        </p:nvSpPr>
        <p:spPr>
          <a:xfrm>
            <a:off x="594360" y="1298520"/>
            <a:ext cx="1097244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Operating leverage expands EBITDA margin as revenue grows faster than fixed payroll and overhead.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" name="TextBox 4"/>
          <p:cNvSpPr/>
          <p:nvPr/>
        </p:nvSpPr>
        <p:spPr>
          <a:xfrm>
            <a:off x="594360" y="1874520"/>
            <a:ext cx="18284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4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Revenue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" name="TextBox 5"/>
          <p:cNvSpPr/>
          <p:nvPr/>
        </p:nvSpPr>
        <p:spPr>
          <a:xfrm>
            <a:off x="594360" y="2267640"/>
            <a:ext cx="10698120" cy="411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$1.53m  →  $2.10m  →  $2.70m  →  $3.20m  →  $3.70m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" name="TextBox 6"/>
          <p:cNvSpPr/>
          <p:nvPr/>
        </p:nvSpPr>
        <p:spPr>
          <a:xfrm>
            <a:off x="594360" y="3063240"/>
            <a:ext cx="18284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4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EBITDA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" name="TextBox 7"/>
          <p:cNvSpPr/>
          <p:nvPr/>
        </p:nvSpPr>
        <p:spPr>
          <a:xfrm>
            <a:off x="594360" y="3456360"/>
            <a:ext cx="10698120" cy="411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$0.37m  →  $0.57m  →  $0.77m  →  $0.92m  →  $1.08m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" name="Rounded Rectangle 8"/>
          <p:cNvSpPr/>
          <p:nvPr/>
        </p:nvSpPr>
        <p:spPr>
          <a:xfrm>
            <a:off x="594360" y="4343400"/>
            <a:ext cx="2514240" cy="12340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46" name="TextBox 9"/>
          <p:cNvSpPr/>
          <p:nvPr/>
        </p:nvSpPr>
        <p:spPr>
          <a:xfrm>
            <a:off x="758880" y="4507920"/>
            <a:ext cx="21852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24.7%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7" name="TextBox 10"/>
          <p:cNvSpPr/>
          <p:nvPr/>
        </p:nvSpPr>
        <p:spPr>
          <a:xfrm>
            <a:off x="758880" y="4937760"/>
            <a:ext cx="21852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5-year revenue CAGR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" name="TextBox 11"/>
          <p:cNvSpPr/>
          <p:nvPr/>
        </p:nvSpPr>
        <p:spPr>
          <a:xfrm>
            <a:off x="758880" y="5257800"/>
            <a:ext cx="2185200" cy="24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Year 1 → Year 5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" name="Rounded Rectangle 12"/>
          <p:cNvSpPr/>
          <p:nvPr/>
        </p:nvSpPr>
        <p:spPr>
          <a:xfrm>
            <a:off x="3383280" y="4343400"/>
            <a:ext cx="2514240" cy="12340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50" name="TextBox 13"/>
          <p:cNvSpPr/>
          <p:nvPr/>
        </p:nvSpPr>
        <p:spPr>
          <a:xfrm>
            <a:off x="3547800" y="4507920"/>
            <a:ext cx="21852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29.1%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" name="TextBox 14"/>
          <p:cNvSpPr/>
          <p:nvPr/>
        </p:nvSpPr>
        <p:spPr>
          <a:xfrm>
            <a:off x="3547800" y="4937760"/>
            <a:ext cx="21852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Year 5 EBITDA margin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" name="TextBox 15"/>
          <p:cNvSpPr/>
          <p:nvPr/>
        </p:nvSpPr>
        <p:spPr>
          <a:xfrm>
            <a:off x="3547800" y="5257800"/>
            <a:ext cx="2185200" cy="24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Up from 24.5% in Year 1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" name="Rounded Rectangle 16"/>
          <p:cNvSpPr/>
          <p:nvPr/>
        </p:nvSpPr>
        <p:spPr>
          <a:xfrm>
            <a:off x="6172200" y="4343400"/>
            <a:ext cx="2514240" cy="12340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54" name="TextBox 17"/>
          <p:cNvSpPr/>
          <p:nvPr/>
        </p:nvSpPr>
        <p:spPr>
          <a:xfrm>
            <a:off x="6336720" y="4507920"/>
            <a:ext cx="21852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1.48×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" name="TextBox 18"/>
          <p:cNvSpPr/>
          <p:nvPr/>
        </p:nvSpPr>
        <p:spPr>
          <a:xfrm>
            <a:off x="6336720" y="4937760"/>
            <a:ext cx="21852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5Y EBITDA / cost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6" name="TextBox 19"/>
          <p:cNvSpPr/>
          <p:nvPr/>
        </p:nvSpPr>
        <p:spPr>
          <a:xfrm>
            <a:off x="6336720" y="5257800"/>
            <a:ext cx="2185200" cy="24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$3.71m cumulative EBITDA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7" name="Rounded Rectangle 20"/>
          <p:cNvSpPr/>
          <p:nvPr/>
        </p:nvSpPr>
        <p:spPr>
          <a:xfrm>
            <a:off x="8961120" y="4343400"/>
            <a:ext cx="2514240" cy="12340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58" name="TextBox 21"/>
          <p:cNvSpPr/>
          <p:nvPr/>
        </p:nvSpPr>
        <p:spPr>
          <a:xfrm>
            <a:off x="9125640" y="4507920"/>
            <a:ext cx="218520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43.0%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9" name="TextBox 22"/>
          <p:cNvSpPr/>
          <p:nvPr/>
        </p:nvSpPr>
        <p:spPr>
          <a:xfrm>
            <a:off x="9125640" y="4937760"/>
            <a:ext cx="218520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Y5 EBITDA yield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" name="TextBox 23"/>
          <p:cNvSpPr/>
          <p:nvPr/>
        </p:nvSpPr>
        <p:spPr>
          <a:xfrm>
            <a:off x="9125640" y="5257800"/>
            <a:ext cx="2185200" cy="24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Y5 EBITDA / initial cost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1" name="TextBox 24"/>
          <p:cNvSpPr/>
          <p:nvPr/>
        </p:nvSpPr>
        <p:spPr>
          <a:xfrm>
            <a:off x="594360" y="6510600"/>
            <a:ext cx="502884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1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BEN TRE ECO B&amp;B  •  INVESTOR TEASER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" name="TextBox 25"/>
          <p:cNvSpPr/>
          <p:nvPr/>
        </p:nvSpPr>
        <p:spPr>
          <a:xfrm>
            <a:off x="11201400" y="6473880"/>
            <a:ext cx="31968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r"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4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8F7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Box 1"/>
          <p:cNvSpPr/>
          <p:nvPr/>
        </p:nvSpPr>
        <p:spPr>
          <a:xfrm>
            <a:off x="594360" y="320040"/>
            <a:ext cx="50288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CAPITAL &amp; RETURN PROFILE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4" name="TextBox 2"/>
          <p:cNvSpPr/>
          <p:nvPr/>
        </p:nvSpPr>
        <p:spPr>
          <a:xfrm>
            <a:off x="594360" y="621720"/>
            <a:ext cx="10972440" cy="658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6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US$2.50m total development cost</a:t>
            </a:r>
            <a:endParaRPr lang="en-US" sz="2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5" name="TextBox 3"/>
          <p:cNvSpPr/>
          <p:nvPr/>
        </p:nvSpPr>
        <p:spPr>
          <a:xfrm>
            <a:off x="594360" y="1298520"/>
            <a:ext cx="1097244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Funding structure remains to be finalized with investors and lenders.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6" name="Rounded Rectangle 4"/>
          <p:cNvSpPr/>
          <p:nvPr/>
        </p:nvSpPr>
        <p:spPr>
          <a:xfrm>
            <a:off x="594360" y="1828800"/>
            <a:ext cx="2834280" cy="13712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67" name="TextBox 5"/>
          <p:cNvSpPr/>
          <p:nvPr/>
        </p:nvSpPr>
        <p:spPr>
          <a:xfrm>
            <a:off x="758880" y="1993320"/>
            <a:ext cx="250524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$0.50m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8" name="TextBox 6"/>
          <p:cNvSpPr/>
          <p:nvPr/>
        </p:nvSpPr>
        <p:spPr>
          <a:xfrm>
            <a:off x="758880" y="2423160"/>
            <a:ext cx="250524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Land value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9" name="TextBox 7"/>
          <p:cNvSpPr/>
          <p:nvPr/>
        </p:nvSpPr>
        <p:spPr>
          <a:xfrm>
            <a:off x="758880" y="2743200"/>
            <a:ext cx="250524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20% of total project cost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0" name="Rounded Rectangle 8"/>
          <p:cNvSpPr/>
          <p:nvPr/>
        </p:nvSpPr>
        <p:spPr>
          <a:xfrm>
            <a:off x="3703320" y="1828800"/>
            <a:ext cx="2834280" cy="13712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71" name="TextBox 9"/>
          <p:cNvSpPr/>
          <p:nvPr/>
        </p:nvSpPr>
        <p:spPr>
          <a:xfrm>
            <a:off x="3867840" y="1993320"/>
            <a:ext cx="250524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$2.00m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2" name="TextBox 10"/>
          <p:cNvSpPr/>
          <p:nvPr/>
        </p:nvSpPr>
        <p:spPr>
          <a:xfrm>
            <a:off x="3867840" y="2423160"/>
            <a:ext cx="250524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Non-land development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3" name="TextBox 11"/>
          <p:cNvSpPr/>
          <p:nvPr/>
        </p:nvSpPr>
        <p:spPr>
          <a:xfrm>
            <a:off x="3867840" y="2743200"/>
            <a:ext cx="250524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Construction + fit-out + pre-opening pool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4" name="Rounded Rectangle 12"/>
          <p:cNvSpPr/>
          <p:nvPr/>
        </p:nvSpPr>
        <p:spPr>
          <a:xfrm>
            <a:off x="6812280" y="1828800"/>
            <a:ext cx="2834280" cy="137124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75" name="TextBox 13"/>
          <p:cNvSpPr/>
          <p:nvPr/>
        </p:nvSpPr>
        <p:spPr>
          <a:xfrm>
            <a:off x="6976800" y="1993320"/>
            <a:ext cx="250524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1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12.4%</a:t>
            </a:r>
            <a:endParaRPr lang="en-US" sz="2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6" name="TextBox 14"/>
          <p:cNvSpPr/>
          <p:nvPr/>
        </p:nvSpPr>
        <p:spPr>
          <a:xfrm>
            <a:off x="6976800" y="2423160"/>
            <a:ext cx="2505240" cy="31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Unlevered project IRR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7" name="TextBox 15"/>
          <p:cNvSpPr/>
          <p:nvPr/>
        </p:nvSpPr>
        <p:spPr>
          <a:xfrm>
            <a:off x="6976800" y="2743200"/>
            <a:ext cx="2505240" cy="38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Before leverage and terminal value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8" name="TextBox 16"/>
          <p:cNvSpPr/>
          <p:nvPr/>
        </p:nvSpPr>
        <p:spPr>
          <a:xfrm>
            <a:off x="594360" y="3730680"/>
            <a:ext cx="283428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Important return caveat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9" name="TextBox 17"/>
          <p:cNvSpPr/>
          <p:nvPr/>
        </p:nvSpPr>
        <p:spPr>
          <a:xfrm>
            <a:off x="594360" y="4160520"/>
            <a:ext cx="6766200" cy="1051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IRR excludes debt financing, taxes, depreciation, maintenance capex beyond the model reserve, working-capital changes and any terminal / exit value. Investor equity IRR will depend on final capital structure, ownership terms and exit strategy.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0" name="TextBox 18"/>
          <p:cNvSpPr/>
          <p:nvPr/>
        </p:nvSpPr>
        <p:spPr>
          <a:xfrm>
            <a:off x="7726680" y="3730680"/>
            <a:ext cx="338292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Funding structure — to be finalized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1" name="TextBox 19"/>
          <p:cNvSpPr/>
          <p:nvPr/>
        </p:nvSpPr>
        <p:spPr>
          <a:xfrm>
            <a:off x="7726680" y="4160520"/>
            <a:ext cx="3748680" cy="1325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1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Sponsor land / equity contribution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lang="en-US" sz="11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External equity / strategic investor capital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lang="en-US" sz="11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Potential debt after legal and lender diligence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1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Contingency + working-capital buffer to be confirmed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2" name="TextBox 20"/>
          <p:cNvSpPr/>
          <p:nvPr/>
        </p:nvSpPr>
        <p:spPr>
          <a:xfrm>
            <a:off x="594360" y="6510600"/>
            <a:ext cx="502884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1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BEN TRE ECO B&amp;B  •  INVESTOR TEASER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3" name="TextBox 21"/>
          <p:cNvSpPr/>
          <p:nvPr/>
        </p:nvSpPr>
        <p:spPr>
          <a:xfrm>
            <a:off x="11201400" y="6473880"/>
            <a:ext cx="31968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r"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5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8F7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extBox 1"/>
          <p:cNvSpPr/>
          <p:nvPr/>
        </p:nvSpPr>
        <p:spPr>
          <a:xfrm>
            <a:off x="594360" y="320040"/>
            <a:ext cx="50288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EXECUTION ROADMAP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5" name="TextBox 2"/>
          <p:cNvSpPr/>
          <p:nvPr/>
        </p:nvSpPr>
        <p:spPr>
          <a:xfrm>
            <a:off x="594360" y="621720"/>
            <a:ext cx="10972440" cy="658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26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Từ concept đến opening</a:t>
            </a:r>
            <a:endParaRPr lang="en-US" sz="2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6" name="TextBox 3"/>
          <p:cNvSpPr/>
          <p:nvPr/>
        </p:nvSpPr>
        <p:spPr>
          <a:xfrm>
            <a:off x="594360" y="1298520"/>
            <a:ext cx="10972440" cy="438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Sequence is indicative and should be synchronized with land-use, construction, fire safety, environmental and hospitality requirements.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7" name="Rounded Rectangle 4"/>
          <p:cNvSpPr/>
          <p:nvPr/>
        </p:nvSpPr>
        <p:spPr>
          <a:xfrm>
            <a:off x="594360" y="1874520"/>
            <a:ext cx="1965600" cy="3108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88" name="TextBox 5"/>
          <p:cNvSpPr/>
          <p:nvPr/>
        </p:nvSpPr>
        <p:spPr>
          <a:xfrm>
            <a:off x="758880" y="2084760"/>
            <a:ext cx="63972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7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01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9" name="TextBox 6"/>
          <p:cNvSpPr/>
          <p:nvPr/>
        </p:nvSpPr>
        <p:spPr>
          <a:xfrm>
            <a:off x="722880" y="2633400"/>
            <a:ext cx="1984320" cy="318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Legal &amp; design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0" name="TextBox 7"/>
          <p:cNvSpPr/>
          <p:nvPr/>
        </p:nvSpPr>
        <p:spPr>
          <a:xfrm>
            <a:off x="758880" y="3383280"/>
            <a:ext cx="1627200" cy="114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Land/legal due diligence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Concept → technical design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1" name="Rounded Rectangle 8"/>
          <p:cNvSpPr/>
          <p:nvPr/>
        </p:nvSpPr>
        <p:spPr>
          <a:xfrm>
            <a:off x="2853000" y="1874520"/>
            <a:ext cx="1965600" cy="3108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92" name="TextBox 9"/>
          <p:cNvSpPr/>
          <p:nvPr/>
        </p:nvSpPr>
        <p:spPr>
          <a:xfrm>
            <a:off x="3017520" y="2084760"/>
            <a:ext cx="63972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7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02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3" name="TextBox 10"/>
          <p:cNvSpPr/>
          <p:nvPr/>
        </p:nvSpPr>
        <p:spPr>
          <a:xfrm>
            <a:off x="3017520" y="2633400"/>
            <a:ext cx="1599840" cy="50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Capital close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4" name="TextBox 11"/>
          <p:cNvSpPr/>
          <p:nvPr/>
        </p:nvSpPr>
        <p:spPr>
          <a:xfrm>
            <a:off x="3017520" y="3383280"/>
            <a:ext cx="1627200" cy="114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Investor terms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Debt options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Budget lock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5" name="Rounded Rectangle 12"/>
          <p:cNvSpPr/>
          <p:nvPr/>
        </p:nvSpPr>
        <p:spPr>
          <a:xfrm>
            <a:off x="5111640" y="1874520"/>
            <a:ext cx="1965600" cy="3108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96" name="TextBox 13"/>
          <p:cNvSpPr/>
          <p:nvPr/>
        </p:nvSpPr>
        <p:spPr>
          <a:xfrm>
            <a:off x="5276160" y="2084760"/>
            <a:ext cx="63972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7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03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7" name="TextBox 14"/>
          <p:cNvSpPr/>
          <p:nvPr/>
        </p:nvSpPr>
        <p:spPr>
          <a:xfrm>
            <a:off x="5276160" y="2633400"/>
            <a:ext cx="2039040" cy="318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Build &amp; fit-out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8" name="TextBox 15"/>
          <p:cNvSpPr/>
          <p:nvPr/>
        </p:nvSpPr>
        <p:spPr>
          <a:xfrm>
            <a:off x="5276160" y="3383280"/>
            <a:ext cx="1627200" cy="114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Prefab/container modules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Landscape + utilities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9" name="Rounded Rectangle 16"/>
          <p:cNvSpPr/>
          <p:nvPr/>
        </p:nvSpPr>
        <p:spPr>
          <a:xfrm>
            <a:off x="7369920" y="1874520"/>
            <a:ext cx="1965600" cy="3108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200" name="TextBox 17"/>
          <p:cNvSpPr/>
          <p:nvPr/>
        </p:nvSpPr>
        <p:spPr>
          <a:xfrm>
            <a:off x="7534800" y="2084760"/>
            <a:ext cx="63972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7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04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1" name="TextBox 18"/>
          <p:cNvSpPr/>
          <p:nvPr/>
        </p:nvSpPr>
        <p:spPr>
          <a:xfrm>
            <a:off x="7534800" y="2633400"/>
            <a:ext cx="1599840" cy="50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Pre-opening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" name="TextBox 19"/>
          <p:cNvSpPr/>
          <p:nvPr/>
        </p:nvSpPr>
        <p:spPr>
          <a:xfrm>
            <a:off x="7534800" y="3383280"/>
            <a:ext cx="1627200" cy="114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Team hiring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Sales channels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Event pipeline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" name="Rounded Rectangle 20"/>
          <p:cNvSpPr/>
          <p:nvPr/>
        </p:nvSpPr>
        <p:spPr>
          <a:xfrm>
            <a:off x="9628560" y="1874520"/>
            <a:ext cx="1965600" cy="3108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solidFill>
              <a:srgbClr val="E1E0D8"/>
            </a:solidFill>
            <a:round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p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204" name="TextBox 21"/>
          <p:cNvSpPr/>
          <p:nvPr/>
        </p:nvSpPr>
        <p:spPr>
          <a:xfrm>
            <a:off x="9793080" y="2084760"/>
            <a:ext cx="63972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7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05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5" name="TextBox 22"/>
          <p:cNvSpPr/>
          <p:nvPr/>
        </p:nvSpPr>
        <p:spPr>
          <a:xfrm>
            <a:off x="9793080" y="2633400"/>
            <a:ext cx="1599840" cy="50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5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Ramp-up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6" name="TextBox 23"/>
          <p:cNvSpPr/>
          <p:nvPr/>
        </p:nvSpPr>
        <p:spPr>
          <a:xfrm>
            <a:off x="9793080" y="3383280"/>
            <a:ext cx="1627200" cy="114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Soft opening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0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Occupancy + local demand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7" name="TextBox 24"/>
          <p:cNvSpPr/>
          <p:nvPr/>
        </p:nvSpPr>
        <p:spPr>
          <a:xfrm>
            <a:off x="594360" y="5413320"/>
            <a:ext cx="2606040" cy="303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4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Current project status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8" name="TextBox 25"/>
          <p:cNvSpPr/>
          <p:nvPr/>
        </p:nvSpPr>
        <p:spPr>
          <a:xfrm>
            <a:off x="594360" y="5904720"/>
            <a:ext cx="10606680" cy="50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1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Land acquisition negotiation + legal feasibility checks; investor outreach in parallel. Formal investment application follows readiness of land/legal and capital discussions.</a:t>
            </a:r>
            <a:endParaRPr lang="en-US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9" name="TextBox 26"/>
          <p:cNvSpPr/>
          <p:nvPr/>
        </p:nvSpPr>
        <p:spPr>
          <a:xfrm>
            <a:off x="594360" y="6510600"/>
            <a:ext cx="502884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1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BEN TRE ECO B&amp;B  •  INVESTOR TEASER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" name="TextBox 27"/>
          <p:cNvSpPr/>
          <p:nvPr/>
        </p:nvSpPr>
        <p:spPr>
          <a:xfrm>
            <a:off x="11201400" y="6473880"/>
            <a:ext cx="31968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r"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6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8F7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Picture 1" descr="masterplan.png"/>
          <p:cNvPicPr/>
          <p:nvPr/>
        </p:nvPicPr>
        <p:blipFill>
          <a:blip r:embed="rId1"/>
          <a:stretch/>
        </p:blipFill>
        <p:spPr>
          <a:xfrm>
            <a:off x="6217920" y="0"/>
            <a:ext cx="597348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12" name="TextBox 2"/>
          <p:cNvSpPr/>
          <p:nvPr/>
        </p:nvSpPr>
        <p:spPr>
          <a:xfrm>
            <a:off x="594360" y="502920"/>
            <a:ext cx="411444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BEN TRE ECO B&amp;B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3" name="TextBox 3"/>
          <p:cNvSpPr/>
          <p:nvPr/>
        </p:nvSpPr>
        <p:spPr>
          <a:xfrm>
            <a:off x="594360" y="1170360"/>
            <a:ext cx="5120280" cy="114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28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A compact hospitality platform</a:t>
            </a:r>
            <a:endParaRPr lang="en-US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28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with resort-style economics.</a:t>
            </a:r>
            <a:endParaRPr lang="en-US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4" name="TextBox 4"/>
          <p:cNvSpPr/>
          <p:nvPr/>
        </p:nvSpPr>
        <p:spPr>
          <a:xfrm>
            <a:off x="594360" y="2959200"/>
            <a:ext cx="502884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600" b="1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1.5 ha  •  35 keys  •  8 revenue streams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5" name="TextBox 5"/>
          <p:cNvSpPr/>
          <p:nvPr/>
        </p:nvSpPr>
        <p:spPr>
          <a:xfrm>
            <a:off x="594360" y="3401640"/>
            <a:ext cx="4388760" cy="114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r>
              <a:rPr lang="en-US" sz="18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Year 5 revenue  $3.70m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lang="en-US" sz="18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Year 5 EBITDA   $1.08m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lang="en-US" sz="1800" b="1" u="none" strike="noStrike">
                <a:solidFill>
                  <a:srgbClr val="144B3C"/>
                </a:solidFill>
                <a:effectLst/>
                <a:uFillTx/>
                <a:latin typeface="Aptos"/>
              </a:rPr>
              <a:t>Project IRR     12.4%</a:t>
            </a: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6" name="TextBox 6"/>
          <p:cNvSpPr/>
          <p:nvPr/>
        </p:nvSpPr>
        <p:spPr>
          <a:xfrm>
            <a:off x="594360" y="4956120"/>
            <a:ext cx="18284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300" b="1" u="none" strike="noStrike">
                <a:solidFill>
                  <a:srgbClr val="D6A937"/>
                </a:solidFill>
                <a:effectLst/>
                <a:uFillTx/>
                <a:latin typeface="Aptos"/>
              </a:rPr>
              <a:t>Next step</a:t>
            </a:r>
            <a:endParaRPr lang="en-US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7" name="TextBox 7"/>
          <p:cNvSpPr/>
          <p:nvPr/>
        </p:nvSpPr>
        <p:spPr>
          <a:xfrm>
            <a:off x="594360" y="5321880"/>
            <a:ext cx="4937400" cy="639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200" b="0" u="none" strike="noStrike">
                <a:solidFill>
                  <a:srgbClr val="1F2E27"/>
                </a:solidFill>
                <a:effectLst/>
                <a:uFillTx/>
                <a:latin typeface="Aptos"/>
              </a:rPr>
              <a:t>Validate legal / capex detail, confirm capital structure, and prepare investor data room.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8" name="TextBox 8"/>
          <p:cNvSpPr/>
          <p:nvPr/>
        </p:nvSpPr>
        <p:spPr>
          <a:xfrm>
            <a:off x="594360" y="6108120"/>
            <a:ext cx="4571640" cy="27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1000" b="1" u="none" strike="noStrike">
                <a:solidFill>
                  <a:srgbClr val="B92B56"/>
                </a:solidFill>
                <a:effectLst/>
                <a:uFillTx/>
                <a:latin typeface="Aptos"/>
              </a:rPr>
              <a:t>Founder &amp; Project Operator: TRỊ NGUYỄN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9" name="TextBox 9"/>
          <p:cNvSpPr/>
          <p:nvPr/>
        </p:nvSpPr>
        <p:spPr>
          <a:xfrm>
            <a:off x="594360" y="6510600"/>
            <a:ext cx="502884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lang="en-US" sz="800" b="1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BEN TRE ECO B&amp;B  •  INVESTOR TEASER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0" name="TextBox 10"/>
          <p:cNvSpPr/>
          <p:nvPr/>
        </p:nvSpPr>
        <p:spPr>
          <a:xfrm>
            <a:off x="11201400" y="6473880"/>
            <a:ext cx="31968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tIns="45000" rIns="90000" bIns="45000" anchor="t">
            <a:spAutoFit/>
          </a:bodyPr>
          <a:p>
            <a:pPr algn="r" defTabSz="457200">
              <a:lnSpc>
                <a:spcPct val="100000"/>
              </a:lnSpc>
            </a:pPr>
            <a:r>
              <a:rPr lang="en-US" sz="800" b="0" u="none" strike="noStrike">
                <a:solidFill>
                  <a:srgbClr val="696E65"/>
                </a:solidFill>
                <a:effectLst/>
                <a:uFillTx/>
                <a:latin typeface="Aptos"/>
              </a:rPr>
              <a:t>7</a:t>
            </a:r>
            <a:endParaRPr lang="en-US" sz="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Application>LibreOffice/26.2.6.3$Windows_X86_64 LibreOffice_project/8221e31b3ac356a1623c672912a3d2b492f7e3d1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/>
  <dcterms:modified xsi:type="dcterms:W3CDTF">2026-09-28T18:42:50Z</dcterms:modified>
  <cp:revision>2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